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75" r:id="rId7"/>
    <p:sldId id="274" r:id="rId8"/>
    <p:sldId id="276" r:id="rId9"/>
    <p:sldId id="262" r:id="rId10"/>
    <p:sldId id="264" r:id="rId11"/>
    <p:sldId id="265" r:id="rId12"/>
    <p:sldId id="266" r:id="rId13"/>
    <p:sldId id="267" r:id="rId14"/>
    <p:sldId id="268" r:id="rId15"/>
    <p:sldId id="277" r:id="rId16"/>
    <p:sldId id="27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EE09F66E-2B89-4546-A159-857905733617}"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09F66E-2B89-4546-A159-85790573361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09F66E-2B89-4546-A159-85790573361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09F66E-2B89-4546-A159-85790573361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E09F66E-2B89-4546-A159-857905733617}"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09F66E-2B89-4546-A159-85790573361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E09F66E-2B89-4546-A159-85790573361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E09F66E-2B89-4546-A159-85790573361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E09F66E-2B89-4546-A159-857905733617}"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09F66E-2B89-4546-A159-85790573361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8715898-2FA1-4153-A763-2C0E27A1F5EC}" type="datetimeFigureOut">
              <a:rPr lang="en-US" smtClean="0"/>
              <a:pPr/>
              <a:t>4/12/2012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E09F66E-2B89-4546-A159-857905733617}"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8715898-2FA1-4153-A763-2C0E27A1F5EC}" type="datetimeFigureOut">
              <a:rPr lang="en-US" smtClean="0"/>
              <a:pPr/>
              <a:t>4/12/2012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E09F66E-2B89-4546-A159-857905733617}"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www.virtuallrc.com/"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4">
                    <a:lumMod val="60000"/>
                    <a:lumOff val="40000"/>
                  </a:schemeClr>
                </a:solidFill>
                <a:latin typeface="Times New Roman" pitchFamily="18" charset="0"/>
                <a:cs typeface="Times New Roman" pitchFamily="18" charset="0"/>
              </a:rPr>
              <a:t>RONGNA YANG</a:t>
            </a:r>
            <a:endParaRPr lang="en-US" dirty="0">
              <a:solidFill>
                <a:schemeClr val="accent4">
                  <a:lumMod val="60000"/>
                  <a:lumOff val="40000"/>
                </a:schemeClr>
              </a:solidFill>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pPr hangingPunct="0"/>
            <a:r>
              <a:rPr lang="en-US" altLang="zh-CN" dirty="0" smtClean="0">
                <a:solidFill>
                  <a:srgbClr val="00B050"/>
                </a:solidFill>
              </a:rPr>
              <a:t>Course CMP 230</a:t>
            </a:r>
            <a:endParaRPr lang="en-US" dirty="0" smtClean="0">
              <a:solidFill>
                <a:srgbClr val="00B050"/>
              </a:solidFill>
            </a:endParaRPr>
          </a:p>
          <a:p>
            <a:pPr hangingPunct="0"/>
            <a:r>
              <a:rPr lang="en-US" altLang="zh-CN" dirty="0" smtClean="0">
                <a:solidFill>
                  <a:srgbClr val="00B050"/>
                </a:solidFill>
              </a:rPr>
              <a:t>Professor V. Harris M.ED.</a:t>
            </a:r>
          </a:p>
          <a:p>
            <a:pPr hangingPunct="0"/>
            <a:r>
              <a:rPr lang="en-US" dirty="0" smtClean="0">
                <a:solidFill>
                  <a:srgbClr val="00B050"/>
                </a:solidFill>
              </a:rPr>
              <a:t> </a:t>
            </a:r>
            <a:r>
              <a:rPr lang="en-US" dirty="0" smtClean="0">
                <a:solidFill>
                  <a:srgbClr val="00B050"/>
                </a:solidFill>
              </a:rPr>
              <a:t>Welcome </a:t>
            </a:r>
            <a:r>
              <a:rPr lang="en-US" dirty="0" smtClean="0">
                <a:solidFill>
                  <a:srgbClr val="00B050"/>
                </a:solidFill>
              </a:rPr>
              <a:t>to: VITUAL LRC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4000" dirty="0" err="1">
                <a:latin typeface="Times New Roman" pitchFamily="18" charset="0"/>
                <a:cs typeface="Times New Roman" pitchFamily="18" charset="0"/>
              </a:rPr>
              <a:t>MagSearch</a:t>
            </a:r>
            <a:endParaRPr lang="en-US" sz="4000" dirty="0">
              <a:latin typeface="Times New Roman" pitchFamily="18" charset="0"/>
              <a:cs typeface="Times New Roman" pitchFamily="18" charset="0"/>
            </a:endParaRPr>
          </a:p>
        </p:txBody>
      </p:sp>
      <p:sp>
        <p:nvSpPr>
          <p:cNvPr id="4" name="Text Placeholder 3"/>
          <p:cNvSpPr>
            <a:spLocks noGrp="1"/>
          </p:cNvSpPr>
          <p:nvPr>
            <p:ph type="body" idx="2"/>
          </p:nvPr>
        </p:nvSpPr>
        <p:spPr>
          <a:xfrm>
            <a:off x="457200" y="1406964"/>
            <a:ext cx="4724400" cy="1488636"/>
          </a:xfrm>
        </p:spPr>
        <p:txBody>
          <a:bodyPr>
            <a:normAutofit fontScale="25000" lnSpcReduction="20000"/>
          </a:bodyPr>
          <a:lstStyle/>
          <a:p>
            <a:pPr hangingPunct="0">
              <a:buFont typeface="Arial" pitchFamily="34" charset="0"/>
              <a:buChar char="•"/>
            </a:pPr>
            <a:r>
              <a:rPr lang="en-US" altLang="zh-CN" sz="7200" dirty="0" smtClean="0">
                <a:latin typeface="Times New Roman" pitchFamily="18" charset="0"/>
                <a:cs typeface="Times New Roman" pitchFamily="18" charset="0"/>
              </a:rPr>
              <a:t> </a:t>
            </a:r>
            <a:r>
              <a:rPr lang="en-US" altLang="zh-CN" sz="7200" dirty="0" err="1" smtClean="0">
                <a:latin typeface="Times New Roman" pitchFamily="18" charset="0"/>
                <a:cs typeface="Times New Roman" pitchFamily="18" charset="0"/>
              </a:rPr>
              <a:t>MagSearch</a:t>
            </a:r>
            <a:r>
              <a:rPr lang="en-US" altLang="zh-CN" sz="7200" dirty="0" smtClean="0">
                <a:latin typeface="Times New Roman" pitchFamily="18" charset="0"/>
                <a:cs typeface="Times New Roman" pitchFamily="18" charset="0"/>
              </a:rPr>
              <a:t> </a:t>
            </a:r>
            <a:r>
              <a:rPr lang="en-US" altLang="zh-CN" sz="7200" dirty="0">
                <a:latin typeface="Times New Roman" pitchFamily="18" charset="0"/>
                <a:cs typeface="Times New Roman" pitchFamily="18" charset="0"/>
              </a:rPr>
              <a:t>is a comprehensive free magazine </a:t>
            </a:r>
            <a:r>
              <a:rPr lang="en-US" altLang="zh-CN" sz="7200" dirty="0" smtClean="0">
                <a:latin typeface="Times New Roman" pitchFamily="18" charset="0"/>
                <a:cs typeface="Times New Roman" pitchFamily="18" charset="0"/>
              </a:rPr>
              <a:t>  article </a:t>
            </a:r>
            <a:r>
              <a:rPr lang="en-US" altLang="zh-CN" sz="7200" dirty="0">
                <a:latin typeface="Times New Roman" pitchFamily="18" charset="0"/>
                <a:cs typeface="Times New Roman" pitchFamily="18" charset="0"/>
              </a:rPr>
              <a:t>search site on the Web. Directly search hundreds of online magazines from this one page, including (but not limited to) news, politics, computers, computer science, &amp; science. </a:t>
            </a:r>
            <a:endParaRPr lang="en-US" sz="7200" dirty="0">
              <a:latin typeface="Times New Roman" pitchFamily="18" charset="0"/>
              <a:cs typeface="Times New Roman" pitchFamily="18" charset="0"/>
            </a:endParaRPr>
          </a:p>
          <a:p>
            <a:pPr hangingPunct="0">
              <a:buFont typeface="Arial" pitchFamily="34" charset="0"/>
              <a:buChar char="•"/>
            </a:pPr>
            <a:r>
              <a:rPr lang="zh-CN" altLang="en-US" sz="7200" dirty="0">
                <a:latin typeface="Times New Roman" pitchFamily="18" charset="0"/>
                <a:cs typeface="Times New Roman" pitchFamily="18" charset="0"/>
              </a:rPr>
              <a:t> </a:t>
            </a:r>
            <a:r>
              <a:rPr lang="en-US" altLang="zh-CN" sz="7200" dirty="0" smtClean="0">
                <a:latin typeface="Times New Roman" pitchFamily="18" charset="0"/>
                <a:cs typeface="Times New Roman" pitchFamily="18" charset="0"/>
              </a:rPr>
              <a:t>The </a:t>
            </a:r>
            <a:r>
              <a:rPr lang="en-US" altLang="zh-CN" sz="7200" dirty="0">
                <a:latin typeface="Times New Roman" pitchFamily="18" charset="0"/>
                <a:cs typeface="Times New Roman" pitchFamily="18" charset="0"/>
              </a:rPr>
              <a:t>most comprehensive free magazine article search site on the Web! Directly search hundreds of online magazines from this one page</a:t>
            </a:r>
            <a:r>
              <a:rPr lang="en-US" altLang="zh-CN" sz="7200" dirty="0"/>
              <a:t>!</a:t>
            </a:r>
            <a:endParaRPr lang="en-US" sz="7200" dirty="0"/>
          </a:p>
          <a:p>
            <a:pPr hangingPunct="0"/>
            <a:r>
              <a:rPr lang="zh-CN" altLang="en-US" dirty="0"/>
              <a:t> </a:t>
            </a:r>
            <a:endParaRPr lang="en-US" dirty="0"/>
          </a:p>
          <a:p>
            <a:endParaRPr lang="en-US" dirty="0"/>
          </a:p>
        </p:txBody>
      </p:sp>
      <p:sp>
        <p:nvSpPr>
          <p:cNvPr id="8" name="Flowchart: Card 7"/>
          <p:cNvSpPr/>
          <p:nvPr/>
        </p:nvSpPr>
        <p:spPr>
          <a:xfrm>
            <a:off x="5257800" y="3657600"/>
            <a:ext cx="914400" cy="804672"/>
          </a:xfrm>
          <a:prstGeom prst="flowChartPunchedCar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p:cNvPicPr>
            <a:picLocks noChangeAspect="1" noChangeArrowheads="1"/>
          </p:cNvPicPr>
          <p:nvPr/>
        </p:nvPicPr>
        <p:blipFill>
          <a:blip r:embed="rId2" cstate="print"/>
          <a:stretch>
            <a:fillRect/>
          </a:stretch>
        </p:blipFill>
        <p:spPr bwMode="auto">
          <a:xfrm>
            <a:off x="2209800" y="3505200"/>
            <a:ext cx="5105400" cy="3352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rmAutofit fontScale="90000"/>
          </a:bodyPr>
          <a:lstStyle/>
          <a:p>
            <a:pPr hangingPunct="0"/>
            <a:r>
              <a:rPr lang="en-US" altLang="zh-CN" dirty="0" smtClean="0">
                <a:latin typeface="Times New Roman" pitchFamily="18" charset="0"/>
                <a:cs typeface="Times New Roman" pitchFamily="18" charset="0"/>
              </a:rPr>
              <a:t/>
            </a:r>
            <a:br>
              <a:rPr lang="en-US" altLang="zh-CN" dirty="0" smtClean="0">
                <a:latin typeface="Times New Roman" pitchFamily="18" charset="0"/>
                <a:cs typeface="Times New Roman" pitchFamily="18" charset="0"/>
              </a:rPr>
            </a:br>
            <a:r>
              <a:rPr lang="en-US" altLang="zh-CN" dirty="0" smtClean="0">
                <a:latin typeface="Times New Roman" pitchFamily="18" charset="0"/>
                <a:cs typeface="Times New Roman" pitchFamily="18" charset="0"/>
              </a:rPr>
              <a:t>  </a:t>
            </a:r>
            <a:r>
              <a:rPr lang="en-US" altLang="zh-CN" dirty="0" err="1" smtClean="0">
                <a:latin typeface="Times New Roman" pitchFamily="18" charset="0"/>
                <a:cs typeface="Times New Roman" pitchFamily="18" charset="0"/>
              </a:rPr>
              <a:t>NewsBot</a:t>
            </a:r>
            <a:r>
              <a:rPr lang="en-US" altLang="zh-CN" dirty="0" smtClean="0">
                <a:latin typeface="Times New Roman" pitchFamily="18" charset="0"/>
                <a:cs typeface="Times New Roman" pitchFamily="18" charset="0"/>
              </a:rPr>
              <a:t> </a:t>
            </a:r>
            <a:r>
              <a:rPr lang="en-US" altLang="zh-CN" dirty="0">
                <a:latin typeface="Times New Roman" pitchFamily="18" charset="0"/>
                <a:cs typeface="Times New Roman" pitchFamily="18" charset="0"/>
              </a:rPr>
              <a:t>is a news and opinion </a:t>
            </a:r>
            <a:r>
              <a:rPr lang="en-US" altLang="zh-CN" dirty="0" smtClean="0">
                <a:latin typeface="Times New Roman" pitchFamily="18" charset="0"/>
                <a:cs typeface="Times New Roman" pitchFamily="18" charset="0"/>
              </a:rPr>
              <a:t>article re</a:t>
            </a:r>
            <a:r>
              <a:rPr lang="en-US" altLang="zh-CN" sz="2000" dirty="0" smtClean="0">
                <a:latin typeface="Times New Roman" pitchFamily="18" charset="0"/>
                <a:cs typeface="Times New Roman" pitchFamily="18" charset="0"/>
              </a:rPr>
              <a:t>source </a:t>
            </a:r>
            <a:r>
              <a:rPr lang="en-US" altLang="zh-CN" sz="2000" dirty="0">
                <a:latin typeface="Times New Roman" pitchFamily="18" charset="0"/>
                <a:cs typeface="Times New Roman" pitchFamily="18" charset="0"/>
              </a:rPr>
              <a:t>from the Virtual Learning Resources Center offering polling data, </a:t>
            </a:r>
            <a:r>
              <a:rPr lang="en-US" altLang="zh-CN" sz="2000" dirty="0" smtClean="0">
                <a:latin typeface="Times New Roman" pitchFamily="18" charset="0"/>
                <a:cs typeface="Times New Roman" pitchFamily="18" charset="0"/>
              </a:rPr>
              <a:t/>
            </a:r>
            <a:br>
              <a:rPr lang="en-US" altLang="zh-CN" sz="2000" dirty="0" smtClean="0">
                <a:latin typeface="Times New Roman" pitchFamily="18" charset="0"/>
                <a:cs typeface="Times New Roman" pitchFamily="18" charset="0"/>
              </a:rPr>
            </a:br>
            <a:r>
              <a:rPr lang="en-US" altLang="zh-CN" sz="2000" dirty="0" smtClean="0">
                <a:latin typeface="Times New Roman" pitchFamily="18" charset="0"/>
                <a:cs typeface="Times New Roman" pitchFamily="18" charset="0"/>
              </a:rPr>
              <a:t>editorials </a:t>
            </a:r>
            <a:r>
              <a:rPr lang="en-US" altLang="zh-CN" sz="2000" dirty="0">
                <a:latin typeface="Times New Roman" pitchFamily="18" charset="0"/>
                <a:cs typeface="Times New Roman" pitchFamily="18" charset="0"/>
              </a:rPr>
              <a:t>&amp; news related newspaper articles. </a:t>
            </a:r>
            <a:r>
              <a:rPr lang="en-US" dirty="0"/>
              <a:t/>
            </a:r>
            <a:br>
              <a:rPr lang="en-US" dirty="0"/>
            </a:br>
            <a:r>
              <a:rPr lang="en-US" dirty="0"/>
              <a:t> </a:t>
            </a:r>
            <a:br>
              <a:rPr lang="en-US" dirty="0"/>
            </a:br>
            <a:endParaRPr lang="en-US"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23554" name="Picture 2"/>
          <p:cNvPicPr>
            <a:picLocks noChangeAspect="1" noChangeArrowheads="1"/>
          </p:cNvPicPr>
          <p:nvPr/>
        </p:nvPicPr>
        <p:blipFill>
          <a:blip r:embed="rId3" cstate="print"/>
          <a:srcRect/>
          <a:stretch>
            <a:fillRect/>
          </a:stretch>
        </p:blipFill>
        <p:spPr bwMode="auto">
          <a:xfrm>
            <a:off x="990600" y="1905000"/>
            <a:ext cx="7391400" cy="4495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fontScale="90000"/>
          </a:bodyPr>
          <a:lstStyle/>
          <a:p>
            <a:pPr hangingPunct="0"/>
            <a:r>
              <a:rPr lang="en-US" altLang="zh-CN" sz="1800" dirty="0" smtClean="0">
                <a:latin typeface="Times New Roman" pitchFamily="18" charset="0"/>
                <a:cs typeface="Times New Roman" pitchFamily="18" charset="0"/>
              </a:rPr>
              <a:t/>
            </a:r>
            <a:br>
              <a:rPr lang="en-US" altLang="zh-CN" sz="1800" dirty="0" smtClean="0">
                <a:latin typeface="Times New Roman" pitchFamily="18" charset="0"/>
                <a:cs typeface="Times New Roman" pitchFamily="18" charset="0"/>
              </a:rPr>
            </a:br>
            <a:r>
              <a:rPr lang="en-US" altLang="zh-CN" sz="1800" dirty="0" smtClean="0">
                <a:latin typeface="Times New Roman" pitchFamily="18" charset="0"/>
                <a:cs typeface="Times New Roman" pitchFamily="18" charset="0"/>
              </a:rPr>
              <a:t>           </a:t>
            </a:r>
            <a:r>
              <a:rPr lang="en-US" altLang="zh-CN" sz="2700" b="1" dirty="0" smtClean="0">
                <a:latin typeface="Times New Roman" pitchFamily="18" charset="0"/>
                <a:cs typeface="Times New Roman" pitchFamily="18" charset="0"/>
              </a:rPr>
              <a:t>Academic </a:t>
            </a:r>
            <a:r>
              <a:rPr lang="en-US" altLang="zh-CN" sz="2700" b="1" dirty="0">
                <a:latin typeface="Times New Roman" pitchFamily="18" charset="0"/>
                <a:cs typeface="Times New Roman" pitchFamily="18" charset="0"/>
              </a:rPr>
              <a:t>Index </a:t>
            </a:r>
            <a:r>
              <a:rPr lang="en-US" altLang="zh-CN" sz="1800" dirty="0">
                <a:latin typeface="Times New Roman" pitchFamily="18" charset="0"/>
                <a:cs typeface="Times New Roman" pitchFamily="18" charset="0"/>
              </a:rPr>
              <a:t>is an academic, college level search engine for selected </a:t>
            </a:r>
            <a:r>
              <a:rPr lang="en-US" altLang="zh-CN" sz="1800" dirty="0" smtClean="0">
                <a:latin typeface="Times New Roman" pitchFamily="18" charset="0"/>
                <a:cs typeface="Times New Roman" pitchFamily="18" charset="0"/>
              </a:rPr>
              <a:t>     information </a:t>
            </a:r>
            <a:r>
              <a:rPr lang="en-US" altLang="zh-CN" sz="1800" dirty="0">
                <a:latin typeface="Times New Roman" pitchFamily="18" charset="0"/>
                <a:cs typeface="Times New Roman" pitchFamily="18" charset="0"/>
              </a:rPr>
              <a:t>and reference sites: art, social </a:t>
            </a:r>
            <a:r>
              <a:rPr lang="en-US" altLang="zh-CN" sz="1800" dirty="0" smtClean="0">
                <a:latin typeface="Times New Roman" pitchFamily="18" charset="0"/>
                <a:cs typeface="Times New Roman" pitchFamily="18" charset="0"/>
              </a:rPr>
              <a:t>sciences, social issues, social </a:t>
            </a:r>
            <a:r>
              <a:rPr lang="en-US" altLang="zh-CN" sz="1800" dirty="0">
                <a:latin typeface="Times New Roman" pitchFamily="18" charset="0"/>
                <a:cs typeface="Times New Roman" pitchFamily="18" charset="0"/>
              </a:rPr>
              <a:t>problems, history, biography, magazines, </a:t>
            </a:r>
            <a:r>
              <a:rPr lang="en-US" altLang="zh-CN" sz="1800" dirty="0" smtClean="0">
                <a:latin typeface="Times New Roman" pitchFamily="18" charset="0"/>
                <a:cs typeface="Times New Roman" pitchFamily="18" charset="0"/>
              </a:rPr>
              <a:t>newspapers, encyclopedias, </a:t>
            </a:r>
            <a:r>
              <a:rPr lang="en-US" altLang="zh-CN" sz="1800" dirty="0">
                <a:latin typeface="Times New Roman" pitchFamily="18" charset="0"/>
                <a:cs typeface="Times New Roman" pitchFamily="18" charset="0"/>
              </a:rPr>
              <a:t>physics, chemistry, biology, lesson plans, and dictionaries.</a:t>
            </a:r>
            <a:r>
              <a:rPr lang="zh-CN" altLang="en-US" sz="1800" dirty="0">
                <a:latin typeface="Times New Roman" pitchFamily="18" charset="0"/>
                <a:cs typeface="Times New Roman" pitchFamily="18" charset="0"/>
              </a:rPr>
              <a:t> </a:t>
            </a:r>
            <a:r>
              <a:rPr lang="en-US" sz="1800" dirty="0"/>
              <a:t/>
            </a:r>
            <a:br>
              <a:rPr lang="en-US" sz="1800" dirty="0"/>
            </a:br>
            <a:r>
              <a:rPr lang="en-US" sz="1800" dirty="0"/>
              <a:t> </a:t>
            </a:r>
            <a:br>
              <a:rPr lang="en-US" sz="1800" dirty="0"/>
            </a:br>
            <a:endParaRPr lang="en-US" sz="1800" dirty="0">
              <a:latin typeface="Times New Roman" pitchFamily="18" charset="0"/>
              <a:cs typeface="Times New Roman" pitchFamily="18" charset="0"/>
            </a:endParaRPr>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24578" name="Picture 2"/>
          <p:cNvPicPr>
            <a:picLocks noChangeAspect="1" noChangeArrowheads="1"/>
          </p:cNvPicPr>
          <p:nvPr/>
        </p:nvPicPr>
        <p:blipFill>
          <a:blip r:embed="rId3" cstate="print"/>
          <a:srcRect/>
          <a:stretch>
            <a:fillRect/>
          </a:stretch>
        </p:blipFill>
        <p:spPr bwMode="auto">
          <a:xfrm>
            <a:off x="1066800" y="1524000"/>
            <a:ext cx="6858000" cy="39909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rmAutofit/>
          </a:bodyPr>
          <a:lstStyle/>
          <a:p>
            <a:r>
              <a:rPr lang="en-US" altLang="zh-CN" sz="2400" b="1" dirty="0" smtClean="0">
                <a:latin typeface="Times New Roman" pitchFamily="18" charset="0"/>
                <a:cs typeface="Times New Roman" pitchFamily="18" charset="0"/>
              </a:rPr>
              <a:t>        </a:t>
            </a:r>
            <a:r>
              <a:rPr lang="en-US" altLang="zh-CN" sz="2400" b="1" dirty="0" err="1" smtClean="0">
                <a:latin typeface="Times New Roman" pitchFamily="18" charset="0"/>
                <a:cs typeface="Times New Roman" pitchFamily="18" charset="0"/>
              </a:rPr>
              <a:t>Infotopia</a:t>
            </a:r>
            <a:r>
              <a:rPr lang="en-US" altLang="zh-CN" sz="1800" dirty="0" smtClean="0">
                <a:latin typeface="Times New Roman" pitchFamily="18" charset="0"/>
                <a:cs typeface="Times New Roman" pitchFamily="18" charset="0"/>
              </a:rPr>
              <a:t> </a:t>
            </a:r>
            <a:r>
              <a:rPr lang="en-US" altLang="zh-CN" sz="1800" dirty="0">
                <a:latin typeface="Times New Roman" pitchFamily="18" charset="0"/>
                <a:cs typeface="Times New Roman" pitchFamily="18" charset="0"/>
              </a:rPr>
              <a:t>is student-safe, kid-friendly search engine for selected information and reference sites: art, social sciences, social issues, social problems, history, biography, magazines, newspapers, encyclopedias, physics, chemistry, biology, and dictionaries. </a:t>
            </a:r>
            <a:r>
              <a:rPr lang="en-US" altLang="zh-CN" sz="1800" dirty="0" err="1">
                <a:latin typeface="Times New Roman" pitchFamily="18" charset="0"/>
                <a:cs typeface="Times New Roman" pitchFamily="18" charset="0"/>
              </a:rPr>
              <a:t>Infotopia</a:t>
            </a:r>
            <a:r>
              <a:rPr lang="en-US" altLang="zh-CN" sz="1800" dirty="0">
                <a:latin typeface="Times New Roman" pitchFamily="18" charset="0"/>
                <a:cs typeface="Times New Roman" pitchFamily="18" charset="0"/>
              </a:rPr>
              <a:t> is used in many elementary, middle, and high schools.</a:t>
            </a:r>
            <a:r>
              <a:rPr lang="zh-CN" altLang="en-US" sz="1800" dirty="0">
                <a:latin typeface="Times New Roman" pitchFamily="18" charset="0"/>
                <a:cs typeface="Times New Roman" pitchFamily="18" charset="0"/>
              </a:rPr>
              <a:t> </a:t>
            </a:r>
            <a:r>
              <a:rPr lang="en-US" dirty="0"/>
              <a:t/>
            </a:r>
            <a:br>
              <a:rPr lang="en-US" dirty="0"/>
            </a:br>
            <a:endParaRPr lang="en-US"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25602" name="Picture 2"/>
          <p:cNvPicPr>
            <a:picLocks noChangeAspect="1" noChangeArrowheads="1"/>
          </p:cNvPicPr>
          <p:nvPr/>
        </p:nvPicPr>
        <p:blipFill>
          <a:blip r:embed="rId3" cstate="print"/>
          <a:srcRect/>
          <a:stretch>
            <a:fillRect/>
          </a:stretch>
        </p:blipFill>
        <p:spPr bwMode="auto">
          <a:xfrm>
            <a:off x="990600" y="1752600"/>
            <a:ext cx="7162800" cy="41148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sz="1800" i="1" dirty="0" smtClean="0">
                <a:latin typeface="Times New Roman" pitchFamily="18" charset="0"/>
                <a:cs typeface="Times New Roman" pitchFamily="18" charset="0"/>
              </a:rPr>
              <a:t/>
            </a:r>
            <a:br>
              <a:rPr lang="en-US" altLang="zh-CN" sz="1800" i="1" dirty="0" smtClean="0">
                <a:latin typeface="Times New Roman" pitchFamily="18" charset="0"/>
                <a:cs typeface="Times New Roman" pitchFamily="18" charset="0"/>
              </a:rPr>
            </a:br>
            <a:r>
              <a:rPr lang="en-US" altLang="zh-CN" sz="1800" i="1" dirty="0">
                <a:latin typeface="Times New Roman" pitchFamily="18" charset="0"/>
                <a:cs typeface="Times New Roman" pitchFamily="18" charset="0"/>
              </a:rPr>
              <a:t/>
            </a:r>
            <a:br>
              <a:rPr lang="en-US" altLang="zh-CN" sz="1800" i="1" dirty="0">
                <a:latin typeface="Times New Roman" pitchFamily="18" charset="0"/>
                <a:cs typeface="Times New Roman" pitchFamily="18" charset="0"/>
              </a:rPr>
            </a:br>
            <a:r>
              <a:rPr lang="en-US" altLang="zh-CN" sz="1800" i="1" dirty="0" smtClean="0">
                <a:latin typeface="Times New Roman" pitchFamily="18" charset="0"/>
                <a:cs typeface="Times New Roman" pitchFamily="18" charset="0"/>
              </a:rPr>
              <a:t/>
            </a:r>
            <a:br>
              <a:rPr lang="en-US" altLang="zh-CN" sz="1800" i="1" dirty="0" smtClean="0">
                <a:latin typeface="Times New Roman" pitchFamily="18" charset="0"/>
                <a:cs typeface="Times New Roman" pitchFamily="18" charset="0"/>
              </a:rPr>
            </a:br>
            <a:r>
              <a:rPr lang="en-US" altLang="zh-CN" sz="2200" b="1" i="1" dirty="0">
                <a:latin typeface="Times New Roman" pitchFamily="18" charset="0"/>
                <a:cs typeface="Times New Roman" pitchFamily="18" charset="0"/>
              </a:rPr>
              <a:t/>
            </a:r>
            <a:br>
              <a:rPr lang="en-US" altLang="zh-CN" sz="2200" b="1" i="1" dirty="0">
                <a:latin typeface="Times New Roman" pitchFamily="18" charset="0"/>
                <a:cs typeface="Times New Roman" pitchFamily="18" charset="0"/>
              </a:rPr>
            </a:br>
            <a:r>
              <a:rPr lang="en-US" altLang="zh-CN" sz="2200" b="1" i="1" dirty="0" err="1" smtClean="0">
                <a:latin typeface="Times New Roman" pitchFamily="18" charset="0"/>
                <a:cs typeface="Times New Roman" pitchFamily="18" charset="0"/>
              </a:rPr>
              <a:t>TeacherTopia</a:t>
            </a:r>
            <a:r>
              <a:rPr lang="en-US" altLang="zh-CN" sz="2200" b="1" i="1" dirty="0" smtClean="0">
                <a:latin typeface="Times New Roman" pitchFamily="18" charset="0"/>
                <a:cs typeface="Times New Roman" pitchFamily="18" charset="0"/>
              </a:rPr>
              <a:t> </a:t>
            </a:r>
            <a:r>
              <a:rPr lang="en-US" altLang="zh-CN" sz="1800" i="1" dirty="0">
                <a:latin typeface="Times New Roman" pitchFamily="18" charset="0"/>
                <a:cs typeface="Times New Roman" pitchFamily="18" charset="0"/>
              </a:rPr>
              <a:t>is designed to provide resources, lesson plans, and more for K-12 teachers.</a:t>
            </a:r>
            <a:r>
              <a:rPr lang="en-US" dirty="0"/>
              <a:t/>
            </a:r>
            <a:br>
              <a:rPr lang="en-US" dirty="0"/>
            </a:br>
            <a:endParaRPr lang="en-US"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26626" name="Picture 2"/>
          <p:cNvPicPr>
            <a:picLocks noChangeAspect="1" noChangeArrowheads="1"/>
          </p:cNvPicPr>
          <p:nvPr/>
        </p:nvPicPr>
        <p:blipFill>
          <a:blip r:embed="rId3" cstate="print"/>
          <a:srcRect/>
          <a:stretch>
            <a:fillRect/>
          </a:stretch>
        </p:blipFill>
        <p:spPr bwMode="auto">
          <a:xfrm>
            <a:off x="1600200" y="1524000"/>
            <a:ext cx="6781800" cy="40671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Donation to: Virtual LRC</a:t>
            </a:r>
            <a:endParaRPr lang="en-US"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28674" name="Picture 2"/>
          <p:cNvPicPr>
            <a:picLocks noChangeAspect="1" noChangeArrowheads="1"/>
          </p:cNvPicPr>
          <p:nvPr/>
        </p:nvPicPr>
        <p:blipFill>
          <a:blip r:embed="rId3" cstate="print"/>
          <a:srcRect/>
          <a:stretch>
            <a:fillRect/>
          </a:stretch>
        </p:blipFill>
        <p:spPr bwMode="auto">
          <a:xfrm>
            <a:off x="1371600" y="1524000"/>
            <a:ext cx="6324600" cy="33813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799" y="2667000"/>
            <a:ext cx="7427913" cy="3101975"/>
          </a:xfrm>
        </p:spPr>
        <p:txBody>
          <a:bodyPr/>
          <a:lstStyle/>
          <a:p>
            <a:r>
              <a:rPr lang="en-US" dirty="0" smtClean="0"/>
              <a:t>           </a:t>
            </a:r>
            <a:r>
              <a:rPr lang="en-US" i="1" dirty="0" smtClean="0">
                <a:solidFill>
                  <a:schemeClr val="accent4">
                    <a:lumMod val="60000"/>
                    <a:lumOff val="40000"/>
                  </a:schemeClr>
                </a:solidFill>
                <a:latin typeface="Arial" pitchFamily="34" charset="0"/>
                <a:cs typeface="Arial" pitchFamily="34" charset="0"/>
              </a:rPr>
              <a:t>Thank you!</a:t>
            </a:r>
            <a:endParaRPr lang="en-US" i="1" dirty="0">
              <a:solidFill>
                <a:schemeClr val="accent4">
                  <a:lumMod val="60000"/>
                  <a:lumOff val="40000"/>
                </a:schemeClr>
              </a:solidFill>
              <a:latin typeface="Arial" pitchFamily="34" charset="0"/>
              <a:cs typeface="Arial" pitchFamily="34" charset="0"/>
            </a:endParaRPr>
          </a:p>
        </p:txBody>
      </p:sp>
      <p:sp>
        <p:nvSpPr>
          <p:cNvPr id="3" name="Text Placeholder 2"/>
          <p:cNvSpPr>
            <a:spLocks noGrp="1"/>
          </p:cNvSpPr>
          <p:nvPr>
            <p:ph type="body" idx="1"/>
          </p:nvPr>
        </p:nvSpPr>
        <p:spPr>
          <a:xfrm>
            <a:off x="722313" y="990601"/>
            <a:ext cx="7772400" cy="1371599"/>
          </a:xfrm>
        </p:spPr>
        <p:txBody>
          <a:bodyPr/>
          <a:lstStyle/>
          <a:p>
            <a:r>
              <a:rPr lang="en-US" dirty="0" smtClean="0"/>
              <a:t>                         </a:t>
            </a:r>
            <a:r>
              <a:rPr lang="en-US" dirty="0" smtClean="0">
                <a:solidFill>
                  <a:schemeClr val="accent4"/>
                </a:solidFill>
              </a:rPr>
              <a:t>References</a:t>
            </a:r>
            <a:r>
              <a:rPr lang="en-US" dirty="0" smtClean="0">
                <a:solidFill>
                  <a:schemeClr val="accent4"/>
                </a:solidFill>
              </a:rPr>
              <a:t>: </a:t>
            </a:r>
            <a:r>
              <a:rPr lang="en-US" dirty="0" smtClean="0">
                <a:solidFill>
                  <a:schemeClr val="accent4"/>
                </a:solidFill>
                <a:hlinkClick r:id="rId2"/>
              </a:rPr>
              <a:t>http://www.virtuallrc.com</a:t>
            </a:r>
            <a:r>
              <a:rPr lang="en-US" dirty="0" smtClean="0">
                <a:solidFill>
                  <a:schemeClr val="accent4"/>
                </a:solidFill>
                <a:hlinkClick r:id="rId2"/>
              </a:rPr>
              <a:t>/</a:t>
            </a:r>
            <a:r>
              <a:rPr lang="en-US" dirty="0" smtClean="0">
                <a:solidFill>
                  <a:schemeClr val="accent4"/>
                </a:solidFill>
              </a:rPr>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664122"/>
            <a:ext cx="9144000" cy="19236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buFont typeface="Arial" pitchFamily="34" charset="0"/>
              <a:buChar char="•"/>
            </a:pPr>
            <a:r>
              <a:rPr lang="en-US" altLang="zh-CN" dirty="0" smtClean="0">
                <a:latin typeface="Times New Roman" pitchFamily="18" charset="0"/>
                <a:ea typeface="SimSun" charset="-122"/>
                <a:cs typeface="Times New Roman" pitchFamily="18" charset="0"/>
              </a:rPr>
              <a:t>   </a:t>
            </a:r>
            <a:r>
              <a:rPr lang="en-US" altLang="zh-CN" dirty="0" smtClean="0">
                <a:latin typeface="Times New Roman" pitchFamily="18" charset="0"/>
                <a:ea typeface="SimSun" charset="-122"/>
                <a:cs typeface="Times New Roman" pitchFamily="18" charset="0"/>
              </a:rPr>
              <a:t>             The </a:t>
            </a:r>
            <a:r>
              <a:rPr lang="en-US" altLang="zh-CN" dirty="0" smtClean="0">
                <a:latin typeface="Times New Roman" pitchFamily="18" charset="0"/>
                <a:ea typeface="SimSun" charset="-122"/>
                <a:cs typeface="Times New Roman" pitchFamily="18" charset="0"/>
              </a:rPr>
              <a:t>virtual LRC is a academic search engine, virtual </a:t>
            </a:r>
            <a:r>
              <a:rPr lang="en-US" altLang="zh-CN" dirty="0" smtClean="0">
                <a:latin typeface="Times New Roman" pitchFamily="18" charset="0"/>
                <a:ea typeface="SimSun" charset="-122"/>
                <a:cs typeface="Times New Roman" pitchFamily="18" charset="0"/>
              </a:rPr>
              <a:t>librarian…</a:t>
            </a:r>
            <a:endPar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fontAlgn="base">
              <a:spcBef>
                <a:spcPct val="0"/>
              </a:spcBef>
              <a:spcAft>
                <a:spcPct val="0"/>
              </a:spcAft>
              <a:buFont typeface="Arial" pitchFamily="34" charset="0"/>
              <a:buChar char="•"/>
            </a:pPr>
            <a:r>
              <a:rPr lang="en-US" altLang="zh-CN" dirty="0" smtClean="0">
                <a:latin typeface="Times New Roman" pitchFamily="18" charset="0"/>
                <a:ea typeface="SimSun" charset="-122"/>
                <a:cs typeface="Times New Roman" pitchFamily="18" charset="0"/>
              </a:rPr>
              <a:t>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The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Virtual Learning Resources Center  is indexes thousands of the best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academic</a:t>
            </a:r>
          </a:p>
          <a:p>
            <a:pPr fontAlgn="base">
              <a:spcBef>
                <a:spcPct val="0"/>
              </a:spcBef>
              <a:spcAft>
                <a:spcPct val="0"/>
              </a:spcAft>
            </a:pPr>
            <a:r>
              <a:rPr lang="en-US" altLang="zh-CN" dirty="0" smtClean="0">
                <a:latin typeface="Times New Roman" pitchFamily="18" charset="0"/>
                <a:ea typeface="SimSun" charset="-122"/>
                <a:cs typeface="Times New Roman" pitchFamily="18" charset="0"/>
              </a:rPr>
              <a:t>                           </a:t>
            </a:r>
            <a:r>
              <a:rPr lang="en-US" altLang="zh-CN" dirty="0" smtClean="0">
                <a:latin typeface="Times New Roman" pitchFamily="18" charset="0"/>
                <a:ea typeface="SimSun" charset="-122"/>
                <a:cs typeface="Times New Roman" pitchFamily="18" charset="0"/>
              </a:rPr>
              <a:t>information websites</a:t>
            </a:r>
            <a:r>
              <a:rPr lang="en-US" altLang="zh-CN" dirty="0" smtClean="0">
                <a:latin typeface="Times New Roman" pitchFamily="18" charset="0"/>
                <a:ea typeface="SimSun" charset="-122"/>
                <a:cs typeface="Times New Roman" pitchFamily="18" charset="0"/>
              </a:rPr>
              <a:t>,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selected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by teachers and library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professionals,</a:t>
            </a:r>
          </a:p>
          <a:p>
            <a:pPr fontAlgn="base">
              <a:spcBef>
                <a:spcPct val="0"/>
              </a:spcBef>
              <a:spcAft>
                <a:spcPct val="0"/>
              </a:spcAft>
            </a:pPr>
            <a:r>
              <a:rPr lang="en-US" altLang="zh-CN" dirty="0" smtClean="0">
                <a:latin typeface="Times New Roman" pitchFamily="18" charset="0"/>
                <a:ea typeface="SimSun" charset="-122"/>
                <a:cs typeface="Times New Roman" pitchFamily="18" charset="0"/>
              </a:rPr>
              <a:t> </a:t>
            </a:r>
            <a:r>
              <a:rPr lang="en-US" altLang="zh-CN" dirty="0" smtClean="0">
                <a:latin typeface="Times New Roman" pitchFamily="18" charset="0"/>
                <a:ea typeface="SimSun" charset="-122"/>
                <a:cs typeface="Times New Roman" pitchFamily="18" charset="0"/>
              </a:rPr>
              <a:t>                          in </a:t>
            </a:r>
            <a:r>
              <a:rPr lang="en-US" altLang="zh-CN" dirty="0" smtClean="0">
                <a:latin typeface="Times New Roman" pitchFamily="18" charset="0"/>
                <a:ea typeface="SimSun" charset="-122"/>
                <a:cs typeface="Times New Roman" pitchFamily="18" charset="0"/>
              </a:rPr>
              <a:t>order to provide </a:t>
            </a:r>
            <a:r>
              <a:rPr lang="en-US" altLang="zh-CN" dirty="0" smtClean="0">
                <a:latin typeface="Times New Roman" pitchFamily="18" charset="0"/>
                <a:ea typeface="SimSun" charset="-122"/>
                <a:cs typeface="Times New Roman" pitchFamily="18" charset="0"/>
              </a:rPr>
              <a:t>to </a:t>
            </a:r>
            <a:r>
              <a:rPr lang="en-US" altLang="zh-CN" dirty="0" smtClean="0">
                <a:latin typeface="Times New Roman" pitchFamily="18" charset="0"/>
                <a:ea typeface="SimSun" charset="-122"/>
                <a:cs typeface="Times New Roman" pitchFamily="18" charset="0"/>
              </a:rPr>
              <a:t>students and teachers current,</a:t>
            </a:r>
            <a:r>
              <a:rPr lang="en-US" altLang="zh-CN" dirty="0" smtClean="0">
                <a:latin typeface="Times New Roman" pitchFamily="18" charset="0"/>
                <a:ea typeface="SimSun" charset="-122"/>
                <a:cs typeface="Times New Roman" pitchFamily="18" charset="0"/>
              </a:rPr>
              <a:t> </a:t>
            </a:r>
            <a:r>
              <a:rPr lang="en-US" altLang="zh-CN" dirty="0" smtClean="0">
                <a:latin typeface="Times New Roman" pitchFamily="18" charset="0"/>
                <a:ea typeface="SimSun" charset="-122"/>
                <a:cs typeface="Times New Roman" pitchFamily="18" charset="0"/>
              </a:rPr>
              <a:t>valid information</a:t>
            </a:r>
            <a:r>
              <a:rPr lang="en-US" altLang="zh-CN" dirty="0" smtClean="0">
                <a:latin typeface="Times New Roman" pitchFamily="18" charset="0"/>
                <a:ea typeface="SimSun" charset="-122"/>
                <a:cs typeface="Times New Roman" pitchFamily="18" charset="0"/>
              </a:rPr>
              <a:t>                                      </a:t>
            </a:r>
            <a:endPar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fontAlgn="base">
              <a:spcBef>
                <a:spcPct val="0"/>
              </a:spcBef>
              <a:spcAft>
                <a:spcPct val="0"/>
              </a:spcAft>
            </a:pPr>
            <a:r>
              <a:rPr lang="en-US" altLang="zh-CN" dirty="0" smtClean="0">
                <a:latin typeface="Times New Roman" pitchFamily="18" charset="0"/>
                <a:ea typeface="SimSun" charset="-122"/>
                <a:cs typeface="Times New Roman" pitchFamily="18" charset="0"/>
              </a:rPr>
              <a:t> </a:t>
            </a:r>
            <a:r>
              <a:rPr lang="en-US" altLang="zh-CN" dirty="0" smtClean="0">
                <a:latin typeface="Times New Roman" pitchFamily="18" charset="0"/>
                <a:ea typeface="SimSun" charset="-122"/>
                <a:cs typeface="Times New Roman" pitchFamily="18" charset="0"/>
              </a:rPr>
              <a:t>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                        for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school and university academic </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 projects</a:t>
            </a: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a:t>
            </a:r>
            <a:r>
              <a:rPr kumimoji="0" lang="en-US" altLang="zh-CN"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zh-CN" sz="1100" dirty="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Arial" pitchFamily="34" charset="0"/>
            </a:endParaRPr>
          </a:p>
        </p:txBody>
      </p:sp>
      <p:sp>
        <p:nvSpPr>
          <p:cNvPr id="15362" name="Rectangle 2"/>
          <p:cNvSpPr>
            <a:spLocks noChangeArrowheads="1"/>
          </p:cNvSpPr>
          <p:nvPr/>
        </p:nvSpPr>
        <p:spPr bwMode="auto">
          <a:xfrm>
            <a:off x="0" y="-505072"/>
            <a:ext cx="9143999" cy="27699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CN" sz="1200" dirty="0">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CN" sz="1200" dirty="0">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CN" sz="1200" dirty="0">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CN" sz="1200" dirty="0">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CN" sz="1200" dirty="0">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200" b="0" i="0" u="none" strike="noStrike" cap="none" normalizeH="0" baseline="0" dirty="0" smtClean="0">
              <a:ln>
                <a:noFill/>
              </a:ln>
              <a:solidFill>
                <a:schemeClr val="tx1"/>
              </a:solidFill>
              <a:effectLst/>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altLang="zh-CN" sz="1200" dirty="0">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tabLst/>
            </a:pPr>
            <a:endParaRPr lang="en-US" altLang="zh-CN" sz="1200" dirty="0">
              <a:latin typeface="Times New Roman" pitchFamily="18" charset="0"/>
              <a:ea typeface="SimSun" charset="-122"/>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tabLst/>
            </a:pPr>
            <a:r>
              <a:rPr kumimoji="0" lang="en-US" altLang="zh-CN" b="0" i="0" u="none" strike="noStrike" cap="none" normalizeH="0" baseline="0" dirty="0" smtClean="0">
                <a:ln>
                  <a:noFill/>
                </a:ln>
                <a:solidFill>
                  <a:schemeClr val="tx1"/>
                </a:solidFill>
                <a:effectLst/>
                <a:latin typeface="Times New Roman" pitchFamily="18" charset="0"/>
                <a:ea typeface="SimSun" charset="-122"/>
                <a:cs typeface="Times New Roman" pitchFamily="18" charset="0"/>
              </a:rPr>
              <a:t> </a:t>
            </a:r>
            <a:endParaRPr kumimoji="0" lang="en-US" altLang="zh-CN" b="0" i="0" u="none" strike="noStrike" cap="none" normalizeH="0" baseline="0" dirty="0" smtClean="0">
              <a:ln>
                <a:noFill/>
              </a:ln>
              <a:solidFill>
                <a:schemeClr val="tx1"/>
              </a:solidFill>
              <a:effectLst/>
              <a:latin typeface="Arial" pitchFamily="34" charset="0"/>
            </a:endParaRPr>
          </a:p>
        </p:txBody>
      </p:sp>
      <p:pic>
        <p:nvPicPr>
          <p:cNvPr id="4" name="Picture 3"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15363" name="Picture 3"/>
          <p:cNvPicPr>
            <a:picLocks noChangeAspect="1" noChangeArrowheads="1"/>
          </p:cNvPicPr>
          <p:nvPr/>
        </p:nvPicPr>
        <p:blipFill>
          <a:blip r:embed="rId3" cstate="print"/>
          <a:srcRect/>
          <a:stretch>
            <a:fillRect/>
          </a:stretch>
        </p:blipFill>
        <p:spPr bwMode="auto">
          <a:xfrm>
            <a:off x="990600" y="2209800"/>
            <a:ext cx="7010400" cy="421216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About us!</a:t>
            </a:r>
            <a:br>
              <a:rPr lang="en-US" dirty="0"/>
            </a:br>
            <a:endParaRPr lang="en-US"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16386" name="Picture 2"/>
          <p:cNvPicPr>
            <a:picLocks noChangeAspect="1" noChangeArrowheads="1"/>
          </p:cNvPicPr>
          <p:nvPr/>
        </p:nvPicPr>
        <p:blipFill>
          <a:blip r:embed="rId3" cstate="print"/>
          <a:srcRect/>
          <a:stretch>
            <a:fillRect/>
          </a:stretch>
        </p:blipFill>
        <p:spPr bwMode="auto">
          <a:xfrm>
            <a:off x="1219200" y="1371600"/>
            <a:ext cx="7315200" cy="4419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Contact </a:t>
            </a:r>
            <a:r>
              <a:rPr lang="en-US" dirty="0" smtClean="0"/>
              <a:t>us!</a:t>
            </a:r>
            <a:endParaRPr lang="en-US"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17410" name="Picture 2"/>
          <p:cNvPicPr>
            <a:picLocks noChangeAspect="1" noChangeArrowheads="1"/>
          </p:cNvPicPr>
          <p:nvPr/>
        </p:nvPicPr>
        <p:blipFill>
          <a:blip r:embed="rId3" cstate="print"/>
          <a:srcRect/>
          <a:stretch>
            <a:fillRect/>
          </a:stretch>
        </p:blipFill>
        <p:spPr bwMode="auto">
          <a:xfrm>
            <a:off x="1600200" y="1524000"/>
            <a:ext cx="6400800" cy="42672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535362"/>
          </a:xfrm>
        </p:spPr>
        <p:txBody>
          <a:bodyPr>
            <a:normAutofit/>
          </a:bodyPr>
          <a:lstStyle/>
          <a:p>
            <a:r>
              <a:rPr lang="en-US" dirty="0" smtClean="0"/>
              <a:t>    Search </a:t>
            </a:r>
            <a:r>
              <a:rPr lang="en-US" sz="4000" dirty="0" smtClean="0">
                <a:latin typeface="Times New Roman" pitchFamily="18" charset="0"/>
                <a:cs typeface="Times New Roman" pitchFamily="18" charset="0"/>
              </a:rPr>
              <a:t>tip &amp; related web</a:t>
            </a:r>
            <a:r>
              <a:rPr lang="en-US"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The</a:t>
            </a:r>
            <a:r>
              <a:rPr lang="en-US" altLang="zh-CN" sz="1800" dirty="0" smtClean="0">
                <a:latin typeface="Times New Roman" pitchFamily="18" charset="0"/>
                <a:cs typeface="Times New Roman" pitchFamily="18" charset="0"/>
              </a:rPr>
              <a:t> </a:t>
            </a:r>
            <a:r>
              <a:rPr lang="en-US" altLang="zh-CN" sz="1800" dirty="0">
                <a:latin typeface="Times New Roman" pitchFamily="18" charset="0"/>
                <a:cs typeface="Times New Roman" pitchFamily="18" charset="0"/>
              </a:rPr>
              <a:t>Virtual LRC and related websites </a:t>
            </a:r>
            <a:r>
              <a:rPr lang="en-US" altLang="zh-CN" sz="1800" dirty="0" smtClean="0">
                <a:latin typeface="Times New Roman" pitchFamily="18" charset="0"/>
                <a:cs typeface="Times New Roman" pitchFamily="18" charset="0"/>
              </a:rPr>
              <a:t>are </a:t>
            </a:r>
            <a:r>
              <a:rPr lang="en-US" altLang="zh-CN" sz="1800" dirty="0">
                <a:latin typeface="Times New Roman" pitchFamily="18" charset="0"/>
                <a:cs typeface="Times New Roman" pitchFamily="18" charset="0"/>
              </a:rPr>
              <a:t>now all searched using a form of a </a:t>
            </a:r>
            <a:r>
              <a:rPr lang="en-US" altLang="zh-CN" sz="1800" dirty="0" smtClean="0">
                <a:latin typeface="Times New Roman" pitchFamily="18" charset="0"/>
                <a:cs typeface="Times New Roman" pitchFamily="18" charset="0"/>
              </a:rPr>
              <a:t>Google </a:t>
            </a:r>
            <a:r>
              <a:rPr lang="en-US" altLang="zh-CN" sz="1800" dirty="0">
                <a:latin typeface="Times New Roman" pitchFamily="18" charset="0"/>
                <a:cs typeface="Times New Roman" pitchFamily="18" charset="0"/>
              </a:rPr>
              <a:t>Custom Search Engine. This means that almost all of the search strategies employed with Google will work for Virtual LRC. </a:t>
            </a:r>
            <a:r>
              <a:rPr lang="en-US" altLang="zh-CN" sz="1800" dirty="0" smtClean="0">
                <a:latin typeface="Times New Roman" pitchFamily="18" charset="0"/>
                <a:cs typeface="Times New Roman" pitchFamily="18" charset="0"/>
              </a:rPr>
              <a:t>The </a:t>
            </a:r>
            <a:r>
              <a:rPr lang="en-US" altLang="zh-CN" sz="1800" dirty="0">
                <a:latin typeface="Times New Roman" pitchFamily="18" charset="0"/>
                <a:cs typeface="Times New Roman" pitchFamily="18" charset="0"/>
              </a:rPr>
              <a:t>major difference is that while Google searches the entire Internet, the Virtual Learning Resources Center and related websites search only a much smaller number of academic websites previously recommended by </a:t>
            </a:r>
            <a:r>
              <a:rPr lang="en-US" altLang="zh-CN" sz="1800" dirty="0" smtClean="0">
                <a:latin typeface="Times New Roman" pitchFamily="18" charset="0"/>
                <a:cs typeface="Times New Roman" pitchFamily="18" charset="0"/>
              </a:rPr>
              <a:t>teachers, librarians </a:t>
            </a:r>
            <a:r>
              <a:rPr lang="en-US" altLang="zh-CN" sz="1800" dirty="0">
                <a:latin typeface="Times New Roman" pitchFamily="18" charset="0"/>
                <a:cs typeface="Times New Roman" pitchFamily="18" charset="0"/>
              </a:rPr>
              <a:t>and library and educational consortia</a:t>
            </a:r>
            <a:endParaRPr lang="en-US" sz="1800" dirty="0">
              <a:latin typeface="Times New Roman" pitchFamily="18" charset="0"/>
              <a:cs typeface="Times New Roman" pitchFamily="18" charset="0"/>
            </a:endParaRPr>
          </a:p>
        </p:txBody>
      </p:sp>
      <p:pic>
        <p:nvPicPr>
          <p:cNvPr id="5" name="Picture 4" descr="Blue hills.jpg"/>
          <p:cNvPicPr>
            <a:picLocks noChangeAspect="1"/>
          </p:cNvPicPr>
          <p:nvPr/>
        </p:nvPicPr>
        <p:blipFill>
          <a:blip r:embed="rId2" cstate="print"/>
          <a:stretch>
            <a:fillRect/>
          </a:stretch>
        </p:blipFill>
        <p:spPr>
          <a:xfrm>
            <a:off x="3352800" y="3581400"/>
            <a:ext cx="2438400" cy="1828800"/>
          </a:xfrm>
          <a:prstGeom prst="rect">
            <a:avLst/>
          </a:prstGeom>
        </p:spPr>
      </p:pic>
      <p:pic>
        <p:nvPicPr>
          <p:cNvPr id="6" name="Picture 2"/>
          <p:cNvPicPr>
            <a:picLocks noChangeAspect="1" noChangeArrowheads="1"/>
          </p:cNvPicPr>
          <p:nvPr/>
        </p:nvPicPr>
        <p:blipFill>
          <a:blip r:embed="rId3" cstate="print"/>
          <a:srcRect/>
          <a:stretch>
            <a:fillRect/>
          </a:stretch>
        </p:blipFill>
        <p:spPr bwMode="auto">
          <a:xfrm>
            <a:off x="1066800" y="3352800"/>
            <a:ext cx="6781800" cy="30765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2" cstate="print"/>
          <a:srcRect/>
          <a:stretch>
            <a:fillRect/>
          </a:stretch>
        </p:blipFill>
        <p:spPr bwMode="auto">
          <a:xfrm>
            <a:off x="1143000" y="838200"/>
            <a:ext cx="6781800" cy="46482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code</a:t>
            </a:r>
            <a:endParaRPr lang="en-US"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27650" name="Picture 2"/>
          <p:cNvPicPr>
            <a:picLocks noChangeAspect="1" noChangeArrowheads="1"/>
          </p:cNvPicPr>
          <p:nvPr/>
        </p:nvPicPr>
        <p:blipFill>
          <a:blip r:embed="rId3" cstate="print"/>
          <a:srcRect/>
          <a:stretch>
            <a:fillRect/>
          </a:stretch>
        </p:blipFill>
        <p:spPr bwMode="auto">
          <a:xfrm>
            <a:off x="1524000" y="1524000"/>
            <a:ext cx="6019800" cy="39909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62"/>
          </a:xfrm>
        </p:spPr>
        <p:txBody>
          <a:bodyPr>
            <a:normAutofit fontScale="90000"/>
          </a:bodyPr>
          <a:lstStyle/>
          <a:p>
            <a:pPr hangingPunct="0"/>
            <a:r>
              <a:rPr lang="en-US" altLang="zh-CN" sz="1800" dirty="0" smtClean="0">
                <a:latin typeface="Times New Roman" pitchFamily="18" charset="0"/>
                <a:cs typeface="Times New Roman" pitchFamily="18" charset="0"/>
              </a:rPr>
              <a:t/>
            </a:r>
            <a:br>
              <a:rPr lang="en-US" altLang="zh-CN" sz="1800" dirty="0" smtClean="0">
                <a:latin typeface="Times New Roman" pitchFamily="18" charset="0"/>
                <a:cs typeface="Times New Roman" pitchFamily="18" charset="0"/>
              </a:rPr>
            </a:br>
            <a:r>
              <a:rPr lang="en-US" altLang="zh-CN" sz="1800" dirty="0">
                <a:latin typeface="Times New Roman" pitchFamily="18" charset="0"/>
                <a:cs typeface="Times New Roman" pitchFamily="18" charset="0"/>
              </a:rPr>
              <a:t/>
            </a:r>
            <a:br>
              <a:rPr lang="en-US" altLang="zh-CN" sz="1800" dirty="0">
                <a:latin typeface="Times New Roman" pitchFamily="18" charset="0"/>
                <a:cs typeface="Times New Roman" pitchFamily="18" charset="0"/>
              </a:rPr>
            </a:br>
            <a:r>
              <a:rPr lang="en-US" altLang="zh-CN" sz="1800" dirty="0" smtClean="0">
                <a:latin typeface="Times New Roman" pitchFamily="18" charset="0"/>
                <a:cs typeface="Times New Roman" pitchFamily="18" charset="0"/>
              </a:rPr>
              <a:t/>
            </a:r>
            <a:br>
              <a:rPr lang="en-US" altLang="zh-CN" sz="1800" dirty="0" smtClean="0">
                <a:latin typeface="Times New Roman" pitchFamily="18" charset="0"/>
                <a:cs typeface="Times New Roman" pitchFamily="18" charset="0"/>
              </a:rPr>
            </a:br>
            <a:r>
              <a:rPr lang="en-US" altLang="zh-CN" sz="1800" dirty="0" smtClean="0">
                <a:latin typeface="Times New Roman" pitchFamily="18" charset="0"/>
                <a:cs typeface="Times New Roman" pitchFamily="18" charset="0"/>
              </a:rPr>
              <a:t>           </a:t>
            </a:r>
            <a:r>
              <a:rPr lang="en-US" altLang="zh-CN" sz="2700" b="1" dirty="0" smtClean="0">
                <a:latin typeface="Times New Roman" pitchFamily="18" charset="0"/>
                <a:cs typeface="Times New Roman" pitchFamily="18" charset="0"/>
              </a:rPr>
              <a:t>Alpha marks </a:t>
            </a:r>
            <a:r>
              <a:rPr lang="en-US" altLang="zh-CN" sz="1800" dirty="0">
                <a:latin typeface="Times New Roman" pitchFamily="18" charset="0"/>
                <a:cs typeface="Times New Roman" pitchFamily="18" charset="0"/>
              </a:rPr>
              <a:t>are the academic bookmarks of Virtuallrc.com, a search engine for selected </a:t>
            </a:r>
            <a:r>
              <a:rPr lang="en-US" altLang="zh-CN" sz="1800" dirty="0" smtClean="0">
                <a:latin typeface="Times New Roman" pitchFamily="18" charset="0"/>
                <a:cs typeface="Times New Roman" pitchFamily="18" charset="0"/>
              </a:rPr>
              <a:t> information </a:t>
            </a:r>
            <a:r>
              <a:rPr lang="en-US" altLang="zh-CN" sz="1800" dirty="0">
                <a:latin typeface="Times New Roman" pitchFamily="18" charset="0"/>
                <a:cs typeface="Times New Roman" pitchFamily="18" charset="0"/>
              </a:rPr>
              <a:t>and reference sites: Subject Catalogs, Encyclopedias, Journalism, Reference, News, Quotations, Language, Linguistics, English, French, German, American literature, Literary criticism, English literature</a:t>
            </a:r>
            <a:r>
              <a:rPr lang="zh-CN" altLang="en-US" sz="1800" dirty="0">
                <a:latin typeface="Times New Roman" pitchFamily="18" charset="0"/>
                <a:cs typeface="Times New Roman" pitchFamily="18" charset="0"/>
              </a:rPr>
              <a:t> </a:t>
            </a:r>
            <a:r>
              <a:rPr lang="en-US" dirty="0"/>
              <a:t/>
            </a:r>
            <a:br>
              <a:rPr lang="en-US" dirty="0"/>
            </a:br>
            <a:r>
              <a:rPr lang="zh-CN" altLang="en-US" dirty="0"/>
              <a:t> </a:t>
            </a:r>
            <a:r>
              <a:rPr lang="en-US" dirty="0"/>
              <a:t/>
            </a:r>
            <a:br>
              <a:rPr lang="en-US" dirty="0"/>
            </a:br>
            <a:endParaRPr lang="en-US" dirty="0"/>
          </a:p>
        </p:txBody>
      </p:sp>
      <p:pic>
        <p:nvPicPr>
          <p:cNvPr id="21506" name="Picture 2"/>
          <p:cNvPicPr>
            <a:picLocks noChangeAspect="1" noChangeArrowheads="1"/>
          </p:cNvPicPr>
          <p:nvPr/>
        </p:nvPicPr>
        <p:blipFill>
          <a:blip r:embed="rId2" cstate="print"/>
          <a:srcRect/>
          <a:stretch>
            <a:fillRect/>
          </a:stretch>
        </p:blipFill>
        <p:spPr bwMode="auto">
          <a:xfrm>
            <a:off x="1066800" y="1828800"/>
            <a:ext cx="7467600" cy="4419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401762"/>
          </a:xfrm>
        </p:spPr>
        <p:txBody>
          <a:bodyPr>
            <a:normAutofit fontScale="90000"/>
          </a:bodyPr>
          <a:lstStyle/>
          <a:p>
            <a:r>
              <a:rPr lang="en-US" altLang="zh-CN" sz="2000" dirty="0" smtClean="0">
                <a:latin typeface="Times New Roman" pitchFamily="18" charset="0"/>
                <a:cs typeface="Times New Roman" pitchFamily="18" charset="0"/>
              </a:rPr>
              <a:t/>
            </a:r>
            <a:br>
              <a:rPr lang="en-US" altLang="zh-CN" sz="2000" dirty="0" smtClean="0">
                <a:latin typeface="Times New Roman" pitchFamily="18" charset="0"/>
                <a:cs typeface="Times New Roman" pitchFamily="18" charset="0"/>
              </a:rPr>
            </a:br>
            <a:r>
              <a:rPr lang="en-US" altLang="zh-CN" sz="2000" dirty="0">
                <a:latin typeface="Times New Roman" pitchFamily="18" charset="0"/>
                <a:cs typeface="Times New Roman" pitchFamily="18" charset="0"/>
              </a:rPr>
              <a:t/>
            </a:r>
            <a:br>
              <a:rPr lang="en-US" altLang="zh-CN" sz="2000" dirty="0">
                <a:latin typeface="Times New Roman" pitchFamily="18" charset="0"/>
                <a:cs typeface="Times New Roman" pitchFamily="18" charset="0"/>
              </a:rPr>
            </a:br>
            <a:r>
              <a:rPr lang="en-US" altLang="zh-CN" sz="2000" dirty="0" smtClean="0">
                <a:latin typeface="Times New Roman" pitchFamily="18" charset="0"/>
                <a:cs typeface="Times New Roman" pitchFamily="18" charset="0"/>
              </a:rPr>
              <a:t>         </a:t>
            </a:r>
            <a:r>
              <a:rPr lang="en-US" altLang="zh-CN" sz="2000" b="1" dirty="0" err="1" smtClean="0">
                <a:latin typeface="Times New Roman" pitchFamily="18" charset="0"/>
                <a:cs typeface="Times New Roman" pitchFamily="18" charset="0"/>
              </a:rPr>
              <a:t>Magbot</a:t>
            </a:r>
            <a:r>
              <a:rPr lang="en-US" altLang="zh-CN" sz="2000" dirty="0" smtClean="0">
                <a:latin typeface="Times New Roman" pitchFamily="18" charset="0"/>
                <a:cs typeface="Times New Roman" pitchFamily="18" charset="0"/>
              </a:rPr>
              <a:t> </a:t>
            </a:r>
            <a:r>
              <a:rPr lang="en-US" altLang="zh-CN" sz="2000" dirty="0">
                <a:latin typeface="Times New Roman" pitchFamily="18" charset="0"/>
                <a:cs typeface="Times New Roman" pitchFamily="18" charset="0"/>
              </a:rPr>
              <a:t>is a full-text magazine reference and research site offering free hot-topic </a:t>
            </a:r>
            <a:r>
              <a:rPr lang="en-US" altLang="zh-CN" sz="2000" dirty="0" smtClean="0">
                <a:latin typeface="Times New Roman" pitchFamily="18" charset="0"/>
                <a:cs typeface="Times New Roman" pitchFamily="18" charset="0"/>
              </a:rPr>
              <a:t>              </a:t>
            </a:r>
            <a:r>
              <a:rPr lang="en-US" dirty="0"/>
              <a:t/>
            </a:r>
            <a:br>
              <a:rPr lang="en-US" dirty="0"/>
            </a:br>
            <a:r>
              <a:rPr lang="en-US" dirty="0" smtClean="0"/>
              <a:t>          </a:t>
            </a:r>
            <a:r>
              <a:rPr lang="en-US" altLang="zh-CN" sz="2000" dirty="0" smtClean="0">
                <a:latin typeface="Times New Roman" pitchFamily="18" charset="0"/>
                <a:cs typeface="Times New Roman" pitchFamily="18" charset="0"/>
              </a:rPr>
              <a:t>magazine </a:t>
            </a:r>
            <a:r>
              <a:rPr lang="en-US" altLang="zh-CN" sz="2000" dirty="0" smtClean="0">
                <a:latin typeface="Times New Roman" pitchFamily="18" charset="0"/>
                <a:cs typeface="Times New Roman" pitchFamily="18" charset="0"/>
              </a:rPr>
              <a:t>and journal articles for students and teachers. </a:t>
            </a:r>
            <a:endParaRPr lang="en-US" sz="2000" dirty="0"/>
          </a:p>
        </p:txBody>
      </p:sp>
      <p:pic>
        <p:nvPicPr>
          <p:cNvPr id="3" name="Picture 2" descr="Blue hills.jpg"/>
          <p:cNvPicPr>
            <a:picLocks noChangeAspect="1"/>
          </p:cNvPicPr>
          <p:nvPr/>
        </p:nvPicPr>
        <p:blipFill>
          <a:blip r:embed="rId2" cstate="print"/>
          <a:stretch>
            <a:fillRect/>
          </a:stretch>
        </p:blipFill>
        <p:spPr>
          <a:xfrm>
            <a:off x="3352800" y="2514600"/>
            <a:ext cx="2438400" cy="1828800"/>
          </a:xfrm>
          <a:prstGeom prst="rect">
            <a:avLst/>
          </a:prstGeom>
        </p:spPr>
      </p:pic>
      <p:pic>
        <p:nvPicPr>
          <p:cNvPr id="20482" name="Picture 2"/>
          <p:cNvPicPr>
            <a:picLocks noChangeAspect="1" noChangeArrowheads="1"/>
          </p:cNvPicPr>
          <p:nvPr/>
        </p:nvPicPr>
        <p:blipFill>
          <a:blip r:embed="rId3" cstate="print"/>
          <a:srcRect/>
          <a:stretch>
            <a:fillRect/>
          </a:stretch>
        </p:blipFill>
        <p:spPr bwMode="auto">
          <a:xfrm>
            <a:off x="990600" y="2057400"/>
            <a:ext cx="6858000" cy="4448175"/>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TotalTime>
  <Words>210</Words>
  <Application>Microsoft Office PowerPoint</Application>
  <PresentationFormat>On-screen Show (4:3)</PresentationFormat>
  <Paragraphs>40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RONGNA YANG</vt:lpstr>
      <vt:lpstr>Slide 2</vt:lpstr>
      <vt:lpstr>About us! </vt:lpstr>
      <vt:lpstr>Contact us!</vt:lpstr>
      <vt:lpstr>    Search tip &amp; related web: The Virtual LRC and related websites are now all searched using a form of a Google Custom Search Engine. This means that almost all of the search strategies employed with Google will work for Virtual LRC. The major difference is that while Google searches the entire Internet, the Virtual Learning Resources Center and related websites search only a much smaller number of academic websites previously recommended by teachers, librarians and library and educational consortia</vt:lpstr>
      <vt:lpstr>Slide 6</vt:lpstr>
      <vt:lpstr>Search code</vt:lpstr>
      <vt:lpstr>              Alpha marks are the academic bookmarks of Virtuallrc.com, a search engine for selected  information and reference sites: Subject Catalogs, Encyclopedias, Journalism, Reference, News, Quotations, Language, Linguistics, English, French, German, American literature, Literary criticism, English literature    </vt:lpstr>
      <vt:lpstr>           Magbot is a full-text magazine reference and research site offering free hot-topic                          magazine and journal articles for students and teachers. </vt:lpstr>
      <vt:lpstr>MagSearch</vt:lpstr>
      <vt:lpstr>   NewsBot is a news and opinion article resource from the Virtual Learning Resources Center offering polling data,  editorials &amp; news related newspaper articles.    </vt:lpstr>
      <vt:lpstr>            Academic Index is an academic, college level search engine for selected      information and reference sites: art, social sciences, social issues, social problems, history, biography, magazines, newspapers, encyclopedias, physics, chemistry, biology, lesson plans, and dictionaries.    </vt:lpstr>
      <vt:lpstr>        Infotopia is student-safe, kid-friendly search engine for selected information and reference sites: art, social sciences, social issues, social problems, history, biography, magazines, newspapers, encyclopedias, physics, chemistry, biology, and dictionaries. Infotopia is used in many elementary, middle, and high schools.  </vt:lpstr>
      <vt:lpstr>    TeacherTopia is designed to provide resources, lesson plans, and more for K-12 teachers. </vt:lpstr>
      <vt:lpstr>Donation to: Virtual LRC</vt:lpstr>
      <vt:lpstr>           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Rongna Yang</dc:title>
  <dc:creator>training</dc:creator>
  <cp:lastModifiedBy>kristen.briggs</cp:lastModifiedBy>
  <cp:revision>9</cp:revision>
  <dcterms:created xsi:type="dcterms:W3CDTF">2012-04-11T00:35:49Z</dcterms:created>
  <dcterms:modified xsi:type="dcterms:W3CDTF">2012-04-12T19:13:14Z</dcterms:modified>
</cp:coreProperties>
</file>